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19" Type="http://schemas.openxmlformats.org/officeDocument/2006/relationships/font" Target="fonts/Montserrat-regular.fntdata"/><Relationship Id="rId18" Type="http://schemas.openxmlformats.org/officeDocument/2006/relationships/font" Target="fonts/Roboto-boldItalic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634fcf573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634fcf573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634fcf573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634fcf573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634fcf573d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634fcf573d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634fcf573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634fcf573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634fcf57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634fcf57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a41e3f689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a41e3f689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2962025" y="532400"/>
            <a:ext cx="5461500" cy="225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400"/>
              <a:t>A Checkpoint on Multilingual Misogyny Identification</a:t>
            </a:r>
            <a:endParaRPr sz="34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589025" y="2571750"/>
            <a:ext cx="31575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700">
                <a:latin typeface="Roboto"/>
                <a:ea typeface="Roboto"/>
                <a:cs typeface="Roboto"/>
                <a:sym typeface="Roboto"/>
              </a:rPr>
              <a:t>CSE431</a:t>
            </a:r>
            <a:endParaRPr b="1" sz="27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Group : 25</a:t>
            </a:r>
            <a:endParaRPr b="1"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Marjuk Ahamed(20301169)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RA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: Md. Sabbir Hossain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800">
                <a:latin typeface="Roboto"/>
                <a:ea typeface="Roboto"/>
                <a:cs typeface="Roboto"/>
                <a:sym typeface="Roboto"/>
              </a:rPr>
              <a:t>ST</a:t>
            </a:r>
            <a:r>
              <a:rPr lang="en-GB" sz="1800">
                <a:latin typeface="Roboto"/>
                <a:ea typeface="Roboto"/>
                <a:cs typeface="Roboto"/>
                <a:sym typeface="Roboto"/>
              </a:rPr>
              <a:t>: Mehnaz Ara Fazal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7"/>
          <p:cNvSpPr txBox="1"/>
          <p:nvPr/>
        </p:nvSpPr>
        <p:spPr>
          <a:xfrm>
            <a:off x="8038275" y="173925"/>
            <a:ext cx="546600" cy="3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n-GB" sz="36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Motivation</a:t>
            </a:r>
            <a:endParaRPr b="1" sz="48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6" name="Google Shape;236;p18"/>
          <p:cNvSpPr txBox="1"/>
          <p:nvPr>
            <p:ph idx="1" type="body"/>
          </p:nvPr>
        </p:nvSpPr>
        <p:spPr>
          <a:xfrm>
            <a:off x="871250" y="966825"/>
            <a:ext cx="7465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Rising concern about online misogyny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Lack of extensive research on cross-lingual misogyny detection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Addressing the need for a nuanced understanding of language-specific expressions of </a:t>
            </a: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misogyny.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latin typeface="Roboto"/>
                <a:ea typeface="Roboto"/>
                <a:cs typeface="Roboto"/>
                <a:sym typeface="Roboto"/>
              </a:rPr>
              <a:t>Understanding Cross-Cultural Dynamics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237" name="Google Shape;237;p18"/>
          <p:cNvSpPr txBox="1"/>
          <p:nvPr/>
        </p:nvSpPr>
        <p:spPr>
          <a:xfrm>
            <a:off x="8261900" y="236050"/>
            <a:ext cx="7206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4363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n-GB" sz="39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Contribution</a:t>
            </a:r>
            <a:endParaRPr b="1" sz="51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1052550" y="1194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F</a:t>
            </a: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irst exploration of cross-lingual misogyny detection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Testing two hypotheses on the impact of data diversity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Comparative analysis of monolingual and multilingual models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Insights into the language-specific nature of misogyny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19"/>
          <p:cNvSpPr txBox="1"/>
          <p:nvPr/>
        </p:nvSpPr>
        <p:spPr>
          <a:xfrm>
            <a:off x="8240525" y="298200"/>
            <a:ext cx="472200" cy="3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n-GB" sz="32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Methodology</a:t>
            </a:r>
            <a:endParaRPr b="1" sz="4400">
              <a:highlight>
                <a:schemeClr val="dk1"/>
              </a:highlight>
            </a:endParaRPr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885475" y="1041825"/>
            <a:ext cx="7038900" cy="339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Data sources: English, Italian, Spanish tweets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Models used: BERT (monolingual), mBERT (multilingual)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Training variations: monolingual data, multilingual data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Evaluation metric: F1 measure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Exploration of zero-shot classification across languages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just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0"/>
          <p:cNvSpPr txBox="1"/>
          <p:nvPr/>
        </p:nvSpPr>
        <p:spPr>
          <a:xfrm>
            <a:off x="8261900" y="310600"/>
            <a:ext cx="360300" cy="2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n-GB" sz="33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Conclusion</a:t>
            </a:r>
            <a:endParaRPr b="1" sz="4500">
              <a:highlight>
                <a:schemeClr val="dk1"/>
              </a:highlight>
            </a:endParaRPr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1052550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150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Partial confirmation of hypotheses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State-of-the-art performance with monolingual models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Multilingual models as data augmentation technique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Implications for language-specific misogyny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Further experiments needed to validate language-specificity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58" name="Google Shape;258;p21"/>
          <p:cNvSpPr txBox="1"/>
          <p:nvPr/>
        </p:nvSpPr>
        <p:spPr>
          <a:xfrm>
            <a:off x="8237050" y="397575"/>
            <a:ext cx="459600" cy="3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1"/>
          <p:cNvSpPr txBox="1"/>
          <p:nvPr/>
        </p:nvSpPr>
        <p:spPr>
          <a:xfrm>
            <a:off x="8336400" y="378825"/>
            <a:ext cx="459600" cy="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n-GB" sz="3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First Limitation: Language Focus</a:t>
            </a:r>
            <a:endParaRPr b="1" sz="4200">
              <a:highlight>
                <a:schemeClr val="dk1"/>
              </a:highlight>
            </a:endParaRPr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1052550" y="10024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Focus on three languages (English, Italian, Spanish)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Neglect of geographical information and cultural nuances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Limitation in providing a comprehensive understanding of global misogyny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Future research should expand to include a broader linguistic and cultural scope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8237050" y="298175"/>
            <a:ext cx="559200" cy="4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6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/>
          <p:nvPr>
            <p:ph type="title"/>
          </p:nvPr>
        </p:nvSpPr>
        <p:spPr>
          <a:xfrm>
            <a:off x="1179300" y="393750"/>
            <a:ext cx="76725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b="1" lang="en-GB" sz="3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Second Limitation: Model Interpretability</a:t>
            </a:r>
            <a:endParaRPr b="1" sz="4200">
              <a:highlight>
                <a:schemeClr val="dk1"/>
              </a:highlight>
            </a:endParaRPr>
          </a:p>
        </p:txBody>
      </p:sp>
      <p:sp>
        <p:nvSpPr>
          <p:cNvPr id="272" name="Google Shape;272;p23"/>
          <p:cNvSpPr txBox="1"/>
          <p:nvPr>
            <p:ph idx="1" type="body"/>
          </p:nvPr>
        </p:nvSpPr>
        <p:spPr>
          <a:xfrm>
            <a:off x="1112775" y="11161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Current models lack interpretability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Difficulty in understanding how models make specific predictions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Limits the potential for broader public awareness and trust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Roboto"/>
              <a:buChar char="●"/>
            </a:pPr>
            <a:r>
              <a:rPr lang="en-GB" sz="20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Future work should prioritize developing interpretable models for societal impact</a:t>
            </a:r>
            <a:endParaRPr sz="20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273" name="Google Shape;273;p23"/>
          <p:cNvSpPr txBox="1"/>
          <p:nvPr/>
        </p:nvSpPr>
        <p:spPr>
          <a:xfrm>
            <a:off x="8473100" y="236050"/>
            <a:ext cx="378600" cy="3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00">
                <a:latin typeface="Roboto"/>
                <a:ea typeface="Roboto"/>
                <a:cs typeface="Roboto"/>
                <a:sym typeface="Roboto"/>
              </a:rPr>
              <a:t>Synthesis</a:t>
            </a:r>
            <a:endParaRPr b="1" sz="3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9" name="Google Shape;279;p24"/>
          <p:cNvSpPr txBox="1"/>
          <p:nvPr>
            <p:ph idx="1" type="body"/>
          </p:nvPr>
        </p:nvSpPr>
        <p:spPr>
          <a:xfrm>
            <a:off x="5275900" y="1308600"/>
            <a:ext cx="3718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          </a:t>
            </a: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Future Scopes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Interpretability: Develop interpretable models for better understanding and transparency.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Cultural Sensitivity: Expand research to include a more diverse set of languages and cultures.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en-GB" sz="1400">
                <a:latin typeface="Roboto"/>
                <a:ea typeface="Roboto"/>
                <a:cs typeface="Roboto"/>
                <a:sym typeface="Roboto"/>
              </a:rPr>
              <a:t>Real-World Impact: Bridge the gap between research and practical applications to address online misogyny effectively.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sp>
        <p:nvSpPr>
          <p:cNvPr id="280" name="Google Shape;280;p24"/>
          <p:cNvSpPr txBox="1"/>
          <p:nvPr/>
        </p:nvSpPr>
        <p:spPr>
          <a:xfrm>
            <a:off x="341000" y="1307850"/>
            <a:ext cx="4566600" cy="29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Potential Application : 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Understanding Global Perspectives: Explored misogyny in tweets across English, Italian, and Spanish.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Model Performance Insights: Monolingual BERT models excelled, while multilingual models showed mixed results.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"/>
              <a:buChar char="●"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Language-Specific Challenges: Identified nuances in the expression of misogyny across languages.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"/>
              <a:buChar char="●"/>
            </a:pPr>
            <a:r>
              <a:rPr lang="en-GB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Importance of Cultural Context: Highlighted the need for considering cultural and geographical </a:t>
            </a:r>
            <a:r>
              <a:rPr lang="en-GB" sz="1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factors.</a:t>
            </a:r>
            <a:endParaRPr sz="13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24"/>
          <p:cNvSpPr txBox="1"/>
          <p:nvPr/>
        </p:nvSpPr>
        <p:spPr>
          <a:xfrm>
            <a:off x="8423375" y="331650"/>
            <a:ext cx="4971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 txBox="1"/>
          <p:nvPr>
            <p:ph type="title"/>
          </p:nvPr>
        </p:nvSpPr>
        <p:spPr>
          <a:xfrm>
            <a:off x="3300375" y="1950850"/>
            <a:ext cx="6276300" cy="174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200">
                <a:latin typeface="Roboto"/>
                <a:ea typeface="Roboto"/>
                <a:cs typeface="Roboto"/>
                <a:sym typeface="Roboto"/>
              </a:rPr>
              <a:t>Thank you…</a:t>
            </a:r>
            <a:endParaRPr b="1" sz="3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25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5"/>
          <p:cNvSpPr txBox="1"/>
          <p:nvPr/>
        </p:nvSpPr>
        <p:spPr>
          <a:xfrm>
            <a:off x="8311600" y="347875"/>
            <a:ext cx="472200" cy="3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